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7"/>
  </p:notesMasterIdLst>
  <p:sldIdLst>
    <p:sldId id="746" r:id="rId2"/>
    <p:sldId id="762" r:id="rId3"/>
    <p:sldId id="258" r:id="rId4"/>
    <p:sldId id="768" r:id="rId5"/>
    <p:sldId id="767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BF"/>
    <a:srgbClr val="005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78027" autoAdjust="0"/>
  </p:normalViewPr>
  <p:slideViewPr>
    <p:cSldViewPr>
      <p:cViewPr>
        <p:scale>
          <a:sx n="70" d="100"/>
          <a:sy n="70" d="100"/>
        </p:scale>
        <p:origin x="-1666" y="-4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298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8523D-E5CB-42A5-AA5A-5184F04717C1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2C3E86-6EDD-4D33-AC37-AD2590154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45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2C3E86-6EDD-4D33-AC37-AD25901540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5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2C3E86-6EDD-4D33-AC37-AD25901540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8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5216DE-114D-4084-A7FD-27D9794EBC2B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A5414-C320-4DA3-B23B-7C8E02E995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1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F5670-34EA-4364-A4C6-359C28D9FD26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A351A-6B26-4636-AB65-6AAD9A7D52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5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F5670-34EA-4364-A4C6-359C28D9FD26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A351A-6B26-4636-AB65-6AAD9A7D52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9117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F5670-34EA-4364-A4C6-359C28D9FD26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A351A-6B26-4636-AB65-6AAD9A7D52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3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F5670-34EA-4364-A4C6-359C28D9FD26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A351A-6B26-4636-AB65-6AAD9A7D52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371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2F5670-34EA-4364-A4C6-359C28D9FD26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A351A-6B26-4636-AB65-6AAD9A7D52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9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E10D1-6726-4263-8B8D-7F71F41C0A3C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C52DE-61B7-4853-8BC1-06B4FC5F42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15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1D935-123E-43D3-99B9-E36607D76547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1A55D-911F-4183-9E81-432A475D2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0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351246-BAB3-4EAC-9212-F5F4E95188CA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C380F-DB59-4A95-8A15-151E702FA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5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197CC-2699-468E-8E22-980C87F0B77E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55308-9BC5-4AB3-A962-ADDEE5DAD3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7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0DF4B-D1BE-4751-BF34-4FECC4A34864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2E3E3-32D5-47F1-85FD-550E2225A7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D5315D-E0A5-4BAA-801E-46E0EC993C86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2D409-8A9A-42CB-9354-4854784E21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6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94254-3794-482E-89B6-FD4E57F25703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D81D0-4FE4-4CBB-8F57-4C765A910E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5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A8435-8EE2-4302-9B15-203FD23547F4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BB529-B49E-4B6B-ABE1-03B62AE579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1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5206CB-CE04-48FD-919B-18904D492C96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32B0D-BD7B-4218-89E2-77AEB81B7F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1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F37CC-E3FC-4F74-BA90-1602A85D9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B8D76-B781-4A90-8D77-269963280F85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7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2F5670-34EA-4364-A4C6-359C28D9FD26}" type="datetimeFigureOut">
              <a:rPr lang="en-US" smtClean="0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80A351A-6B26-4636-AB65-6AAD9A7D52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0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8" r="4" b="3843"/>
          <a:stretch/>
        </p:blipFill>
        <p:spPr bwMode="auto">
          <a:xfrm>
            <a:off x="666453" y="948986"/>
            <a:ext cx="2810032" cy="325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BE2FF09C-D526-9A40-914B-6852A93B16BC}"/>
              </a:ext>
            </a:extLst>
          </p:cNvPr>
          <p:cNvSpPr txBox="1">
            <a:spLocks/>
          </p:cNvSpPr>
          <p:nvPr/>
        </p:nvSpPr>
        <p:spPr>
          <a:xfrm>
            <a:off x="3476485" y="834686"/>
            <a:ext cx="3962400" cy="434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6000" dirty="0">
                <a:solidFill>
                  <a:srgbClr val="002060"/>
                </a:solidFill>
              </a:rPr>
              <a:t>Easy.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sz="6000" dirty="0">
                <a:solidFill>
                  <a:srgbClr val="002060"/>
                </a:solidFill>
              </a:rPr>
              <a:t>Biblical.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sz="6000" dirty="0">
                <a:solidFill>
                  <a:srgbClr val="002060"/>
                </a:solidFill>
              </a:rPr>
              <a:t>Practical.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sz="700" b="1" dirty="0"/>
              <a:t> 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76013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0B5F7E3B-C5F1-40E0-A491-558BAFBC1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181353" y="1095375"/>
            <a:ext cx="0" cy="295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3E05E62-E12E-DC42-A9C2-5E2054A9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42" y="656545"/>
            <a:ext cx="3008119" cy="3918543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/>
              <a:t>Session 1</a:t>
            </a:r>
            <a:br>
              <a:rPr lang="en-US" sz="3200" b="1" dirty="0"/>
            </a:br>
            <a:r>
              <a:rPr lang="en-US" sz="3200" b="1" dirty="0"/>
              <a:t>How </a:t>
            </a:r>
            <a:r>
              <a:rPr lang="en-US" sz="3200" b="1" u="sng" dirty="0"/>
              <a:t>IMPORTANT</a:t>
            </a:r>
            <a:r>
              <a:rPr lang="en-US" sz="3200" b="1" dirty="0"/>
              <a:t> is the baptism in the Holy Spirit?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18433" name="Subtitle 2"/>
          <p:cNvSpPr>
            <a:spLocks noGrp="1"/>
          </p:cNvSpPr>
          <p:nvPr>
            <p:ph idx="1"/>
          </p:nvPr>
        </p:nvSpPr>
        <p:spPr>
          <a:xfrm>
            <a:off x="3166937" y="57150"/>
            <a:ext cx="4300663" cy="4473871"/>
          </a:xfrm>
        </p:spPr>
        <p:txBody>
          <a:bodyPr anchor="ctr">
            <a:no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What does the Bible say?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Am I overemphasizing or underemphasizing this experience?</a:t>
            </a:r>
          </a:p>
        </p:txBody>
      </p:sp>
    </p:spTree>
    <p:extLst>
      <p:ext uri="{BB962C8B-B14F-4D97-AF65-F5344CB8AC3E}">
        <p14:creationId xmlns:p14="http://schemas.microsoft.com/office/powerpoint/2010/main" val="210478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xmlns="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xmlns="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4249615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2" name="Isosceles Triangle 141">
            <a:extLst>
              <a:ext uri="{FF2B5EF4-FFF2-40B4-BE49-F238E27FC236}">
                <a16:creationId xmlns:a16="http://schemas.microsoft.com/office/drawing/2014/main" xmlns="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07450" y="3009900"/>
            <a:ext cx="336550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F77CAC23-DB4B-2745-BA1F-74320408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828027" cy="1676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chemeClr val="accent2"/>
                </a:solidFill>
              </a:rPr>
              <a:t>Would you say the baptism in the Holy Spirit is a </a:t>
            </a:r>
            <a:r>
              <a:rPr lang="en-US" sz="4400" b="1" u="sng" dirty="0">
                <a:solidFill>
                  <a:schemeClr val="accent2"/>
                </a:solidFill>
              </a:rPr>
              <a:t>central</a:t>
            </a:r>
            <a:r>
              <a:rPr lang="en-US" sz="4400" b="1" dirty="0">
                <a:solidFill>
                  <a:schemeClr val="accent2"/>
                </a:solidFill>
              </a:rPr>
              <a:t> or </a:t>
            </a:r>
            <a:r>
              <a:rPr lang="en-US" sz="4400" b="1" u="sng" dirty="0">
                <a:solidFill>
                  <a:schemeClr val="accent2"/>
                </a:solidFill>
              </a:rPr>
              <a:t>peripheral</a:t>
            </a:r>
            <a:r>
              <a:rPr lang="en-US" sz="4400" b="1" dirty="0">
                <a:solidFill>
                  <a:schemeClr val="accent2"/>
                </a:solidFill>
              </a:rPr>
              <a:t> issue?</a:t>
            </a:r>
            <a:r>
              <a:rPr lang="en-US" sz="2100" dirty="0">
                <a:solidFill>
                  <a:schemeClr val="accent2"/>
                </a:solidFill>
              </a:rPr>
              <a:t/>
            </a:r>
            <a:br>
              <a:rPr lang="en-US" sz="2100" dirty="0">
                <a:solidFill>
                  <a:schemeClr val="accent2"/>
                </a:solidFill>
              </a:rPr>
            </a:b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5C97867F-A512-E14B-85A5-3C607C5D5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04950"/>
            <a:ext cx="8763000" cy="341991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5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6700" b="1" dirty="0">
                <a:solidFill>
                  <a:schemeClr val="tx1"/>
                </a:solidFill>
              </a:rPr>
              <a:t>Here’s how the four Gospel writers introduce Jesus:</a:t>
            </a:r>
          </a:p>
          <a:p>
            <a:pPr marL="0" indent="0">
              <a:buNone/>
            </a:pPr>
            <a:endParaRPr lang="en-US" sz="67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6700" dirty="0">
                <a:solidFill>
                  <a:schemeClr val="tx1"/>
                </a:solidFill>
              </a:rPr>
              <a:t>He will </a:t>
            </a:r>
            <a:r>
              <a:rPr lang="en-US" sz="6700" b="1" dirty="0">
                <a:solidFill>
                  <a:schemeClr val="tx1"/>
                </a:solidFill>
              </a:rPr>
              <a:t>baptize </a:t>
            </a:r>
            <a:r>
              <a:rPr lang="en-US" sz="6700" dirty="0">
                <a:solidFill>
                  <a:schemeClr val="tx1"/>
                </a:solidFill>
              </a:rPr>
              <a:t>you with the </a:t>
            </a:r>
            <a:r>
              <a:rPr lang="en-US" sz="6700" b="1" dirty="0">
                <a:solidFill>
                  <a:schemeClr val="tx1"/>
                </a:solidFill>
              </a:rPr>
              <a:t>Holy Spirit</a:t>
            </a:r>
            <a:r>
              <a:rPr lang="en-US" sz="6700" dirty="0">
                <a:solidFill>
                  <a:schemeClr val="tx1"/>
                </a:solidFill>
              </a:rPr>
              <a:t> (Matt. 3:11)</a:t>
            </a:r>
          </a:p>
          <a:p>
            <a:pPr marL="0" lvl="0" indent="0">
              <a:buNone/>
            </a:pPr>
            <a:r>
              <a:rPr lang="en-US" sz="6700" dirty="0">
                <a:solidFill>
                  <a:schemeClr val="tx1"/>
                </a:solidFill>
              </a:rPr>
              <a:t>He will </a:t>
            </a:r>
            <a:r>
              <a:rPr lang="en-US" sz="6700" b="1" dirty="0">
                <a:solidFill>
                  <a:schemeClr val="tx1"/>
                </a:solidFill>
              </a:rPr>
              <a:t>baptize </a:t>
            </a:r>
            <a:r>
              <a:rPr lang="en-US" sz="6700" dirty="0">
                <a:solidFill>
                  <a:schemeClr val="tx1"/>
                </a:solidFill>
              </a:rPr>
              <a:t>you with the </a:t>
            </a:r>
            <a:r>
              <a:rPr lang="en-US" sz="6700" b="1" dirty="0">
                <a:solidFill>
                  <a:schemeClr val="tx1"/>
                </a:solidFill>
              </a:rPr>
              <a:t>Holy Spirit</a:t>
            </a:r>
            <a:r>
              <a:rPr lang="en-US" sz="6700" dirty="0">
                <a:solidFill>
                  <a:schemeClr val="tx1"/>
                </a:solidFill>
              </a:rPr>
              <a:t> (Mk. 1:8)</a:t>
            </a:r>
          </a:p>
          <a:p>
            <a:pPr marL="0" lvl="0" indent="0">
              <a:buNone/>
            </a:pPr>
            <a:r>
              <a:rPr lang="en-US" sz="6700" dirty="0">
                <a:solidFill>
                  <a:schemeClr val="tx1"/>
                </a:solidFill>
              </a:rPr>
              <a:t>He will </a:t>
            </a:r>
            <a:r>
              <a:rPr lang="en-US" sz="6700" b="1" dirty="0">
                <a:solidFill>
                  <a:schemeClr val="tx1"/>
                </a:solidFill>
              </a:rPr>
              <a:t>baptize </a:t>
            </a:r>
            <a:r>
              <a:rPr lang="en-US" sz="6700" dirty="0">
                <a:solidFill>
                  <a:schemeClr val="tx1"/>
                </a:solidFill>
              </a:rPr>
              <a:t>you with the </a:t>
            </a:r>
            <a:r>
              <a:rPr lang="en-US" sz="6700" b="1" dirty="0">
                <a:solidFill>
                  <a:schemeClr val="tx1"/>
                </a:solidFill>
              </a:rPr>
              <a:t>Holy Spirit </a:t>
            </a:r>
            <a:r>
              <a:rPr lang="en-US" sz="6700" dirty="0">
                <a:solidFill>
                  <a:schemeClr val="tx1"/>
                </a:solidFill>
              </a:rPr>
              <a:t>(Lk. 3:16)</a:t>
            </a:r>
          </a:p>
          <a:p>
            <a:pPr marL="0" lvl="0" indent="0">
              <a:buNone/>
            </a:pPr>
            <a:r>
              <a:rPr lang="en-US" sz="6700" dirty="0">
                <a:solidFill>
                  <a:schemeClr val="tx1"/>
                </a:solidFill>
              </a:rPr>
              <a:t>The One who </a:t>
            </a:r>
            <a:r>
              <a:rPr lang="en-US" sz="6700" b="1" dirty="0">
                <a:solidFill>
                  <a:schemeClr val="tx1"/>
                </a:solidFill>
              </a:rPr>
              <a:t>baptizes </a:t>
            </a:r>
            <a:r>
              <a:rPr lang="en-US" sz="6700" dirty="0">
                <a:solidFill>
                  <a:schemeClr val="tx1"/>
                </a:solidFill>
              </a:rPr>
              <a:t>in the </a:t>
            </a:r>
            <a:r>
              <a:rPr lang="en-US" sz="6700" b="1" dirty="0">
                <a:solidFill>
                  <a:schemeClr val="tx1"/>
                </a:solidFill>
              </a:rPr>
              <a:t>Holy Spirit</a:t>
            </a:r>
            <a:r>
              <a:rPr lang="en-US" sz="6700" dirty="0">
                <a:solidFill>
                  <a:schemeClr val="tx1"/>
                </a:solidFill>
              </a:rPr>
              <a:t> (Jn. 1:33)</a:t>
            </a:r>
          </a:p>
          <a:p>
            <a:pPr marL="0" indent="0">
              <a:buNone/>
            </a:pPr>
            <a:endParaRPr lang="en-US" sz="4600" b="1" dirty="0">
              <a:solidFill>
                <a:srgbClr val="FFFFFF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en-US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0322D2-0C6B-7645-8F36-E985C937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209550"/>
            <a:ext cx="6447501" cy="9906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Note the FIRST altar call </a:t>
            </a:r>
            <a:r>
              <a:rPr lang="en-US" sz="2800" b="1" dirty="0">
                <a:solidFill>
                  <a:schemeClr val="accent2"/>
                </a:solidFill>
              </a:rPr>
              <a:t/>
            </a:r>
            <a:br>
              <a:rPr lang="en-US" sz="2800" b="1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7162800" cy="29105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“Repent, and be baptized in the name of Jesus Christ for the forgiveness of your sins; and </a:t>
            </a:r>
            <a:r>
              <a:rPr lang="en-US" sz="3200" dirty="0">
                <a:solidFill>
                  <a:schemeClr val="accent2"/>
                </a:solidFill>
              </a:rPr>
              <a:t>you will receive the gift of the Holy Spirit”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(Act 2:38). </a:t>
            </a:r>
          </a:p>
          <a:p>
            <a:pPr marL="0" indent="0">
              <a:buNone/>
            </a:pPr>
            <a:r>
              <a:rPr lang="en-US" sz="3200" u="sng" dirty="0">
                <a:solidFill>
                  <a:schemeClr val="accent2"/>
                </a:solidFill>
              </a:rPr>
              <a:t>Really?!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Shouldn’t Peter have said, “…and </a:t>
            </a:r>
            <a:r>
              <a:rPr lang="en-US" sz="3200" dirty="0">
                <a:solidFill>
                  <a:schemeClr val="accent2"/>
                </a:solidFill>
              </a:rPr>
              <a:t>you will receive eternal life”? </a:t>
            </a:r>
          </a:p>
        </p:txBody>
      </p:sp>
    </p:spTree>
    <p:extLst>
      <p:ext uri="{BB962C8B-B14F-4D97-AF65-F5344CB8AC3E}">
        <p14:creationId xmlns:p14="http://schemas.microsoft.com/office/powerpoint/2010/main" val="191256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72355-6960-A941-8E82-7E292F91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7178"/>
            <a:ext cx="7721599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Living by the Spirit </a:t>
            </a:r>
            <a:br>
              <a:rPr lang="en-US" sz="4000" b="1" dirty="0">
                <a:solidFill>
                  <a:schemeClr val="accent2"/>
                </a:solidFill>
              </a:rPr>
            </a:br>
            <a:r>
              <a:rPr lang="en-US" sz="4000" b="1" u="sng" dirty="0">
                <a:solidFill>
                  <a:schemeClr val="accent2"/>
                </a:solidFill>
              </a:rPr>
              <a:t>IS</a:t>
            </a:r>
            <a:r>
              <a:rPr lang="en-US" sz="4000" b="1" dirty="0">
                <a:solidFill>
                  <a:schemeClr val="accent2"/>
                </a:solidFill>
              </a:rPr>
              <a:t> the Christian Lifestyle</a:t>
            </a:r>
            <a:br>
              <a:rPr lang="en-US" sz="4000" b="1" dirty="0">
                <a:solidFill>
                  <a:schemeClr val="accent2"/>
                </a:solidFill>
              </a:rPr>
            </a:b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2560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800" dirty="0"/>
              <a:t>If we live by the Spirit, let us also walk by the Spirit (Gal. 5:25)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2"/>
                </a:solidFill>
              </a:rPr>
              <a:t>Not living from my reasoning, my strength or biblical legalism (Pharisees)</a:t>
            </a:r>
          </a:p>
        </p:txBody>
      </p:sp>
    </p:spTree>
    <p:extLst>
      <p:ext uri="{BB962C8B-B14F-4D97-AF65-F5344CB8AC3E}">
        <p14:creationId xmlns:p14="http://schemas.microsoft.com/office/powerpoint/2010/main" val="18495305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193</Words>
  <Application>Microsoft Office PowerPoint</Application>
  <PresentationFormat>On-screen Show (16:9)</PresentationFormat>
  <Paragraphs>25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Facet</vt:lpstr>
      <vt:lpstr>PowerPoint Presentation</vt:lpstr>
      <vt:lpstr>Session 1 How IMPORTANT is the baptism in the Holy Spirit? </vt:lpstr>
      <vt:lpstr>Would you say the baptism in the Holy Spirit is a central or peripheral issue? </vt:lpstr>
      <vt:lpstr>Note the FIRST altar call  </vt:lpstr>
      <vt:lpstr>Living by the Spirit  IS the Christian Lifestyle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 Kayembe</dc:creator>
  <cp:lastModifiedBy>Mark Virkler</cp:lastModifiedBy>
  <cp:revision>40</cp:revision>
  <dcterms:created xsi:type="dcterms:W3CDTF">2020-09-14T13:36:43Z</dcterms:created>
  <dcterms:modified xsi:type="dcterms:W3CDTF">2020-11-23T21:53:09Z</dcterms:modified>
</cp:coreProperties>
</file>